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6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B36D8-E7FB-43CB-9744-5300A4126BB6}" v="1251" dt="2021-02-12T01:44:59.828"/>
    <p1510:client id="{ECBB7AD5-8CC3-16EB-2817-AA5246419937}" v="82" dt="2021-02-12T01:44:42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5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0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9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4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7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everycrea.net/comunidad/ineverycrea/recurso/tipos-de-servidores-y-como-funcionan/e83683a2-f565-e768-2db7-071990f94eb7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roingenieros.com/f/foroingenieros/reclutamiento-equipo-foroingeniero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hayderecho.com/2016/08/31/por-que-nos-quejamos-de-los-politicos-si-los-hemos-escogido-nosotros/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ppygames.miraheze.org/wiki/Google_Play_Store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it.wikipedia.org/wiki/IO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blog.joemanna.com/follow-class-action-settleme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-sanchez-matamoros-master.home.blog/2019/01/13/objetivos-conseguido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1E4AB0E-51B7-406B-BE7F-27616A749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4826" r="917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C1B79-6D8C-4018-B1E0-83C65A7E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727" y="5032289"/>
            <a:ext cx="4958128" cy="176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Char char="•"/>
            </a:pPr>
            <a:r>
              <a:rPr lang="en-US" sz="1500">
                <a:solidFill>
                  <a:srgbClr val="FFFFFF"/>
                </a:solidFill>
              </a:rPr>
              <a:t>Santiago Bermudez</a:t>
            </a:r>
            <a:endParaRPr lang="en-US"/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500">
                <a:solidFill>
                  <a:srgbClr val="FFFFFF"/>
                </a:solidFill>
              </a:rPr>
              <a:t>Jose Mario Arias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500">
                <a:solidFill>
                  <a:srgbClr val="FFFFFF"/>
                </a:solidFill>
              </a:rPr>
              <a:t>Jhon Garcia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500">
                <a:solidFill>
                  <a:srgbClr val="FFFFFF"/>
                </a:solidFill>
              </a:rPr>
              <a:t>Paula Piñeros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500">
                <a:solidFill>
                  <a:srgbClr val="FFFFFF"/>
                </a:solidFill>
              </a:rPr>
              <a:t>Nicolai Barrera</a:t>
            </a:r>
          </a:p>
        </p:txBody>
      </p:sp>
    </p:spTree>
    <p:extLst>
      <p:ext uri="{BB962C8B-B14F-4D97-AF65-F5344CB8AC3E}">
        <p14:creationId xmlns:p14="http://schemas.microsoft.com/office/powerpoint/2010/main" val="304794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A075F6-292D-49D2-8349-BE0EB6471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76" b="845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B7844-39D0-49FB-B5F3-32494604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Sabon Next LT"/>
              </a:rPr>
              <a:t>Recursos clave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E57D-338F-4A7D-A62E-CD6C8433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Servidor</a:t>
            </a:r>
            <a:endParaRPr lang="en-US" sz="1800" err="1">
              <a:solidFill>
                <a:srgbClr val="FFFFFF"/>
              </a:solidFill>
            </a:endParaRPr>
          </a:p>
          <a:p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Patentes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recetas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datos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culinarios</a:t>
            </a:r>
            <a:endParaRPr lang="en-US" sz="1800" err="1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Equipo de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desarrollo,Directores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de: Calidad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documentacion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y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lider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del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proyecto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Presupuesto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inicial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8A7FF-C5E3-4E89-8851-9196706D956F}"/>
              </a:ext>
            </a:extLst>
          </p:cNvPr>
          <p:cNvSpPr txBox="1"/>
          <p:nvPr/>
        </p:nvSpPr>
        <p:spPr>
          <a:xfrm>
            <a:off x="9575579" y="6656569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0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A0AA6E-FBE4-4237-8777-A5766F0A5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587" y="5080"/>
            <a:ext cx="4531366" cy="6014720"/>
            <a:chOff x="7657587" y="5080"/>
            <a:chExt cx="4531366" cy="60147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ACF422-864A-48F3-BCDF-2EBADF41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 flipV="1">
              <a:off x="7657587" y="5080"/>
              <a:ext cx="4531366" cy="486401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7B8F36-FD07-41AE-BB00-D1D458C06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 flipV="1">
              <a:off x="8627628" y="5080"/>
              <a:ext cx="3561325" cy="60147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407B6C-E2BE-49D5-B630-222AA700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Sabon Next LT"/>
              </a:rPr>
              <a:t>Socios clave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06E9-8FD7-45A3-9434-0D817E14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46" y="3709639"/>
            <a:ext cx="4647901" cy="32714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-Expertos en el sector culinario, quienes nos ayudaran a conformar una base de datos con una gran variedad de recetas </a:t>
            </a:r>
            <a:endParaRPr lang="en-US" sz="18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C665C626-52BE-4A25-BB11-1ADBEF749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40" r="23230"/>
          <a:stretch/>
        </p:blipFill>
        <p:spPr>
          <a:xfrm>
            <a:off x="6626806" y="2743199"/>
            <a:ext cx="4817466" cy="3271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AA668-1457-4EF3-B085-3132B78732F4}"/>
              </a:ext>
            </a:extLst>
          </p:cNvPr>
          <p:cNvSpPr txBox="1"/>
          <p:nvPr/>
        </p:nvSpPr>
        <p:spPr>
          <a:xfrm>
            <a:off x="8970518" y="5814557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35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661BD12D-86BE-42F3-A2EE-4FC9BD55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420" b="7909"/>
          <a:stretch/>
        </p:blipFill>
        <p:spPr>
          <a:xfrm>
            <a:off x="4070215" y="1793497"/>
            <a:ext cx="3847152" cy="2165186"/>
          </a:xfrm>
          <a:prstGeom prst="rect">
            <a:avLst/>
          </a:prstGeom>
        </p:spPr>
      </p:pic>
      <p:sp>
        <p:nvSpPr>
          <p:cNvPr id="32" name="Frame 31">
            <a:extLst>
              <a:ext uri="{FF2B5EF4-FFF2-40B4-BE49-F238E27FC236}">
                <a16:creationId xmlns:a16="http://schemas.microsoft.com/office/drawing/2014/main" id="{1DF53E4F-F248-41DA-B87A-B7539C6C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2000" cy="6858000"/>
          </a:xfrm>
          <a:prstGeom prst="frame">
            <a:avLst>
              <a:gd name="adj1" fmla="val 97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5724E74D-9688-4ED9-86E6-D0C3F23DD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frame">
            <a:avLst>
              <a:gd name="adj1" fmla="val 9763"/>
            </a:avLst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5CC6-2032-4968-915A-97E375FC4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276" y="3962400"/>
            <a:ext cx="10128924" cy="76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b="1">
                <a:solidFill>
                  <a:schemeClr val="tx1"/>
                </a:solidFill>
              </a:rPr>
              <a:t>¿</a:t>
            </a:r>
            <a:r>
              <a:rPr lang="en-US" sz="2200" b="1" err="1">
                <a:solidFill>
                  <a:schemeClr val="tx1"/>
                </a:solidFill>
              </a:rPr>
              <a:t>Preguntas</a:t>
            </a:r>
            <a:r>
              <a:rPr lang="en-US" sz="2200" b="1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18F7743-9D11-4179-BEB4-EC2B1C265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/>
          <a:stretch>
            <a:fillRect/>
          </a:stretch>
        </p:blipFill>
        <p:spPr>
          <a:xfrm>
            <a:off x="0" y="692701"/>
            <a:ext cx="5193553" cy="6165298"/>
          </a:xfrm>
          <a:custGeom>
            <a:avLst/>
            <a:gdLst>
              <a:gd name="connsiteX0" fmla="*/ 0 w 5193553"/>
              <a:gd name="connsiteY0" fmla="*/ 0 h 6165298"/>
              <a:gd name="connsiteX1" fmla="*/ 669547 w 5193553"/>
              <a:gd name="connsiteY1" fmla="*/ 0 h 6165298"/>
              <a:gd name="connsiteX2" fmla="*/ 669547 w 5193553"/>
              <a:gd name="connsiteY2" fmla="*/ 5504304 h 6165298"/>
              <a:gd name="connsiteX3" fmla="*/ 5193553 w 5193553"/>
              <a:gd name="connsiteY3" fmla="*/ 5504304 h 6165298"/>
              <a:gd name="connsiteX4" fmla="*/ 5193553 w 5193553"/>
              <a:gd name="connsiteY4" fmla="*/ 6165298 h 6165298"/>
              <a:gd name="connsiteX5" fmla="*/ 0 w 5193553"/>
              <a:gd name="connsiteY5" fmla="*/ 6165298 h 616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3553" h="6165298">
                <a:moveTo>
                  <a:pt x="0" y="0"/>
                </a:moveTo>
                <a:lnTo>
                  <a:pt x="669547" y="0"/>
                </a:lnTo>
                <a:lnTo>
                  <a:pt x="669547" y="5504304"/>
                </a:lnTo>
                <a:lnTo>
                  <a:pt x="5193553" y="5504304"/>
                </a:lnTo>
                <a:lnTo>
                  <a:pt x="5193553" y="6165298"/>
                </a:lnTo>
                <a:lnTo>
                  <a:pt x="0" y="6165298"/>
                </a:ln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D29D54-E14A-4679-95CF-25E6EC2BD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b="19117"/>
          <a:stretch/>
        </p:blipFill>
        <p:spPr>
          <a:xfrm rot="5400000">
            <a:off x="381678" y="-381678"/>
            <a:ext cx="4180119" cy="4943475"/>
          </a:xfrm>
          <a:custGeom>
            <a:avLst/>
            <a:gdLst>
              <a:gd name="connsiteX0" fmla="*/ 0 w 4180119"/>
              <a:gd name="connsiteY0" fmla="*/ 4943475 h 4943475"/>
              <a:gd name="connsiteX1" fmla="*/ 0 w 4180119"/>
              <a:gd name="connsiteY1" fmla="*/ 0 h 4943475"/>
              <a:gd name="connsiteX2" fmla="*/ 669547 w 4180119"/>
              <a:gd name="connsiteY2" fmla="*/ 0 h 4943475"/>
              <a:gd name="connsiteX3" fmla="*/ 669547 w 4180119"/>
              <a:gd name="connsiteY3" fmla="*/ 4276977 h 4943475"/>
              <a:gd name="connsiteX4" fmla="*/ 4180119 w 4180119"/>
              <a:gd name="connsiteY4" fmla="*/ 4276977 h 4943475"/>
              <a:gd name="connsiteX5" fmla="*/ 4180119 w 4180119"/>
              <a:gd name="connsiteY5" fmla="*/ 4943475 h 4943475"/>
              <a:gd name="connsiteX6" fmla="*/ 0 w 4180119"/>
              <a:gd name="connsiteY6" fmla="*/ 4943475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0119" h="4943475">
                <a:moveTo>
                  <a:pt x="0" y="4943475"/>
                </a:moveTo>
                <a:lnTo>
                  <a:pt x="0" y="0"/>
                </a:lnTo>
                <a:lnTo>
                  <a:pt x="669547" y="0"/>
                </a:lnTo>
                <a:lnTo>
                  <a:pt x="669547" y="4276977"/>
                </a:lnTo>
                <a:lnTo>
                  <a:pt x="4180119" y="4276977"/>
                </a:lnTo>
                <a:lnTo>
                  <a:pt x="4180119" y="4943475"/>
                </a:lnTo>
                <a:lnTo>
                  <a:pt x="0" y="49434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519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00D801-79CB-4F23-8DF8-6B0F45FCD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52F426-0370-4291-8DA2-6F1DB66EA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7AEA36-C28D-4764-988B-6C2AC6503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CCC85D-4AC3-413F-BE22-6918E9BC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59" y="140943"/>
            <a:ext cx="10292575" cy="1664573"/>
          </a:xfrm>
        </p:spPr>
        <p:txBody>
          <a:bodyPr>
            <a:normAutofit/>
          </a:bodyPr>
          <a:lstStyle/>
          <a:p>
            <a:r>
              <a:rPr lang="en-US" err="1">
                <a:cs typeface="Sabon Next LT"/>
              </a:rPr>
              <a:t>Modelo</a:t>
            </a:r>
            <a:r>
              <a:rPr lang="en-US">
                <a:cs typeface="Sabon Next LT"/>
              </a:rPr>
              <a:t> Canva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81E5108-6D28-4EC4-96DC-43EC357D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254" y="1311078"/>
            <a:ext cx="7696199" cy="54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8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68D9A-5409-4672-8746-0E07C94E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616"/>
            <a:ext cx="5638800" cy="2812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Propuesta de Valor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048089-E5AC-4FC0-878C-715E3C713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67025" y="0"/>
            <a:ext cx="3997615" cy="6816079"/>
            <a:chOff x="8059620" y="41922"/>
            <a:chExt cx="3997615" cy="681607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FDB09A3-2FDF-4D26-BA9F-27DDFA041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173005-7884-4B5A-9021-F49B510D7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DB9D7-EFFB-4567-8527-20D4C461E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160" y="540617"/>
            <a:ext cx="4633486" cy="2812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err="1"/>
              <a:t>Conocimiento</a:t>
            </a:r>
            <a:r>
              <a:rPr lang="en-US" sz="1400"/>
              <a:t> y </a:t>
            </a:r>
            <a:r>
              <a:rPr lang="en-US" sz="1400" err="1"/>
              <a:t>experiencia</a:t>
            </a:r>
            <a:r>
              <a:rPr lang="en-US" sz="1400"/>
              <a:t> </a:t>
            </a:r>
            <a:r>
              <a:rPr lang="en-US" sz="1400" err="1"/>
              <a:t>culinaria</a:t>
            </a:r>
            <a:endParaRPr lang="en-US" sz="140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Falta de </a:t>
            </a:r>
            <a:r>
              <a:rPr lang="en-US" sz="1400" err="1"/>
              <a:t>variedad</a:t>
            </a:r>
            <a:r>
              <a:rPr lang="en-US" sz="1400"/>
              <a:t> al </a:t>
            </a:r>
            <a:r>
              <a:rPr lang="en-US" sz="1400" err="1"/>
              <a:t>momento</a:t>
            </a:r>
            <a:r>
              <a:rPr lang="en-US" sz="1400"/>
              <a:t> de </a:t>
            </a:r>
            <a:r>
              <a:rPr lang="en-US" sz="1400" err="1"/>
              <a:t>elegir</a:t>
            </a:r>
            <a:r>
              <a:rPr lang="en-US" sz="1400"/>
              <a:t> una </a:t>
            </a:r>
            <a:r>
              <a:rPr lang="en-US" sz="1400" err="1"/>
              <a:t>receta</a:t>
            </a:r>
            <a:endParaRPr lang="en-US" sz="140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Poder </a:t>
            </a:r>
            <a:r>
              <a:rPr lang="en-US" sz="1400" err="1"/>
              <a:t>tener</a:t>
            </a:r>
            <a:r>
              <a:rPr lang="en-US" sz="1400"/>
              <a:t> una </a:t>
            </a:r>
            <a:r>
              <a:rPr lang="en-US" sz="1400" err="1"/>
              <a:t>alimentación</a:t>
            </a:r>
            <a:r>
              <a:rPr lang="en-US" sz="1400"/>
              <a:t> </a:t>
            </a:r>
            <a:r>
              <a:rPr lang="en-US" sz="1400" err="1"/>
              <a:t>acorde</a:t>
            </a:r>
            <a:r>
              <a:rPr lang="en-US" sz="1400"/>
              <a:t> al gusto y </a:t>
            </a:r>
            <a:r>
              <a:rPr lang="en-US" sz="1400" err="1"/>
              <a:t>dieta</a:t>
            </a:r>
            <a:r>
              <a:rPr lang="en-US" sz="1400"/>
              <a:t>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err="1"/>
              <a:t>Catálogo</a:t>
            </a:r>
            <a:r>
              <a:rPr lang="en-US" sz="1400"/>
              <a:t> de </a:t>
            </a:r>
            <a:r>
              <a:rPr lang="en-US" sz="1400" err="1"/>
              <a:t>recetas</a:t>
            </a:r>
            <a:r>
              <a:rPr lang="en-US" sz="1400"/>
              <a:t> </a:t>
            </a:r>
            <a:r>
              <a:rPr lang="en-US" sz="1400" err="1"/>
              <a:t>corresponiente</a:t>
            </a:r>
            <a:endParaRPr lang="en-US" sz="1400"/>
          </a:p>
        </p:txBody>
      </p:sp>
      <p:pic>
        <p:nvPicPr>
          <p:cNvPr id="9" name="Picture 20" descr="Diagram&#10;&#10;Description automatically generated">
            <a:extLst>
              <a:ext uri="{FF2B5EF4-FFF2-40B4-BE49-F238E27FC236}">
                <a16:creationId xmlns:a16="http://schemas.microsoft.com/office/drawing/2014/main" id="{27D2884B-6002-4678-B151-84FF56E65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13" r="-1" b="15852"/>
          <a:stretch/>
        </p:blipFill>
        <p:spPr>
          <a:xfrm>
            <a:off x="6061260" y="3620840"/>
            <a:ext cx="6130740" cy="323716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A5474CC-32CF-41D8-86CA-912814FCFD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62" r="1" b="50580"/>
          <a:stretch/>
        </p:blipFill>
        <p:spPr>
          <a:xfrm>
            <a:off x="-68097" y="3620840"/>
            <a:ext cx="6136836" cy="3237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5527C-6CE9-4CBA-9C0C-0EF6A14485F8}"/>
              </a:ext>
            </a:extLst>
          </p:cNvPr>
          <p:cNvSpPr txBox="1"/>
          <p:nvPr/>
        </p:nvSpPr>
        <p:spPr>
          <a:xfrm>
            <a:off x="589157" y="1713571"/>
            <a:ext cx="7649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i="1" u="sng">
                <a:ea typeface="+mn-lt"/>
                <a:cs typeface="+mn-lt"/>
              </a:rPr>
              <a:t>Tu pones los </a:t>
            </a:r>
            <a:r>
              <a:rPr lang="en-US" i="1" u="sng" err="1">
                <a:ea typeface="+mn-lt"/>
                <a:cs typeface="+mn-lt"/>
              </a:rPr>
              <a:t>ingredientes</a:t>
            </a:r>
            <a:r>
              <a:rPr lang="en-US" i="1" u="sng">
                <a:ea typeface="+mn-lt"/>
                <a:cs typeface="+mn-lt"/>
              </a:rPr>
              <a:t>, </a:t>
            </a:r>
            <a:r>
              <a:rPr lang="en-US" i="1" u="sng" err="1">
                <a:ea typeface="+mn-lt"/>
                <a:cs typeface="+mn-lt"/>
              </a:rPr>
              <a:t>nosotros</a:t>
            </a:r>
            <a:r>
              <a:rPr lang="en-US" i="1" u="sng">
                <a:ea typeface="+mn-lt"/>
                <a:cs typeface="+mn-lt"/>
              </a:rPr>
              <a:t> la </a:t>
            </a:r>
            <a:r>
              <a:rPr lang="en-US" i="1" u="sng" err="1">
                <a:ea typeface="+mn-lt"/>
                <a:cs typeface="+mn-lt"/>
              </a:rPr>
              <a:t>receta</a:t>
            </a:r>
            <a:endParaRPr lang="en-US" u="sng" err="1"/>
          </a:p>
        </p:txBody>
      </p:sp>
    </p:spTree>
    <p:extLst>
      <p:ext uri="{BB962C8B-B14F-4D97-AF65-F5344CB8AC3E}">
        <p14:creationId xmlns:p14="http://schemas.microsoft.com/office/powerpoint/2010/main" val="318223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B6E9D4E-1863-458E-8166-A6E64C865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C08824-D5AF-47B4-A084-327F6A050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4600C65-6FB1-488E-9C66-1F25CC6D3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BDFEE4C-E27A-4656-AA45-10C056346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6B9E73A-7DA5-4C84-B395-757FF1941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22E06-4A68-497A-B00F-A7FDBBF9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2098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Relación con el cliente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C260F-E8D5-4F98-872F-1C0D67FC0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352800"/>
            <a:ext cx="4953000" cy="2514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err="1"/>
              <a:t>Sería</a:t>
            </a:r>
            <a:r>
              <a:rPr lang="en-US" sz="1800"/>
              <a:t> una </a:t>
            </a:r>
            <a:r>
              <a:rPr lang="en-US" sz="1800" err="1"/>
              <a:t>relación</a:t>
            </a:r>
            <a:r>
              <a:rPr lang="en-US" sz="1800"/>
              <a:t> de </a:t>
            </a:r>
            <a:r>
              <a:rPr lang="en-US" sz="1800" err="1"/>
              <a:t>tipo</a:t>
            </a:r>
            <a:r>
              <a:rPr lang="en-US" sz="1800"/>
              <a:t> </a:t>
            </a:r>
            <a:r>
              <a:rPr lang="en-US" sz="1800" err="1"/>
              <a:t>autoservicio</a:t>
            </a:r>
            <a:r>
              <a:rPr lang="en-US" sz="1800"/>
              <a:t> con los </a:t>
            </a:r>
            <a:r>
              <a:rPr lang="en-US" sz="1800" err="1"/>
              <a:t>clientes</a:t>
            </a:r>
            <a:r>
              <a:rPr lang="en-US" sz="1800"/>
              <a:t> </a:t>
            </a:r>
            <a:r>
              <a:rPr lang="en-US" sz="1800" err="1"/>
              <a:t>ya</a:t>
            </a:r>
            <a:r>
              <a:rPr lang="en-US" sz="1800"/>
              <a:t> que </a:t>
            </a:r>
            <a:r>
              <a:rPr lang="en-US" sz="1800" err="1"/>
              <a:t>ellos</a:t>
            </a:r>
            <a:r>
              <a:rPr lang="en-US" sz="1800"/>
              <a:t> </a:t>
            </a:r>
            <a:r>
              <a:rPr lang="en-US" sz="1800" err="1"/>
              <a:t>mismos</a:t>
            </a:r>
            <a:r>
              <a:rPr lang="en-US" sz="1800"/>
              <a:t> son los que </a:t>
            </a:r>
            <a:r>
              <a:rPr lang="en-US" sz="1800" err="1"/>
              <a:t>deciden</a:t>
            </a:r>
            <a:r>
              <a:rPr lang="en-US" sz="1800"/>
              <a:t> que </a:t>
            </a:r>
            <a:r>
              <a:rPr lang="en-US" sz="1800" err="1"/>
              <a:t>buscar</a:t>
            </a:r>
            <a:r>
              <a:rPr lang="en-US" sz="1800"/>
              <a:t>. El vinculo con el </a:t>
            </a:r>
            <a:r>
              <a:rPr lang="en-US" sz="1800" err="1"/>
              <a:t>cliente</a:t>
            </a:r>
            <a:r>
              <a:rPr lang="en-US" sz="1800"/>
              <a:t> </a:t>
            </a:r>
            <a:r>
              <a:rPr lang="en-US" sz="1800" err="1"/>
              <a:t>sería</a:t>
            </a:r>
            <a:r>
              <a:rPr lang="en-US" sz="1800"/>
              <a:t> de </a:t>
            </a:r>
            <a:r>
              <a:rPr lang="en-US" sz="1800" err="1"/>
              <a:t>tipo</a:t>
            </a:r>
            <a:r>
              <a:rPr lang="en-US" sz="1800"/>
              <a:t> </a:t>
            </a:r>
            <a:r>
              <a:rPr lang="en-US" sz="1800" err="1"/>
              <a:t>transaccional</a:t>
            </a:r>
            <a:r>
              <a:rPr lang="en-US" sz="1800"/>
              <a:t> </a:t>
            </a:r>
            <a:r>
              <a:rPr lang="en-US" sz="1800" err="1"/>
              <a:t>ya</a:t>
            </a:r>
            <a:r>
              <a:rPr lang="en-US" sz="1800"/>
              <a:t> que no hay </a:t>
            </a:r>
            <a:r>
              <a:rPr lang="en-US" sz="1800" err="1"/>
              <a:t>ninguna</a:t>
            </a:r>
            <a:r>
              <a:rPr lang="en-US" sz="1800"/>
              <a:t> </a:t>
            </a:r>
            <a:r>
              <a:rPr lang="en-US" sz="1800" err="1"/>
              <a:t>suscripción</a:t>
            </a:r>
            <a:r>
              <a:rPr lang="en-US" sz="1800"/>
              <a:t> que lo </a:t>
            </a:r>
            <a:r>
              <a:rPr lang="en-US" sz="1800" err="1"/>
              <a:t>tenga</a:t>
            </a:r>
            <a:r>
              <a:rPr lang="en-US" sz="1800"/>
              <a:t> </a:t>
            </a:r>
            <a:r>
              <a:rPr lang="en-US" sz="1800" err="1"/>
              <a:t>limitado</a:t>
            </a:r>
            <a:r>
              <a:rPr lang="en-US" sz="1800"/>
              <a:t> a </a:t>
            </a:r>
            <a:r>
              <a:rPr lang="en-US" sz="1800" err="1"/>
              <a:t>quedarse</a:t>
            </a:r>
            <a:r>
              <a:rPr lang="en-US" sz="180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7" name="Picture 7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1AE2AE84-FE66-49FD-A67C-95D32718F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259" y="812146"/>
            <a:ext cx="3285018" cy="255410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159E117-4B83-453F-B8E7-0F09E814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144" y="3465699"/>
            <a:ext cx="3855247" cy="25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6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8CCFCC-37BE-4D59-9025-3B554F8B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F7C1472-3879-4EA4-A74A-FD61F9C1A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2808E72-61DC-4849-9CAC-C198B4CEE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01D9F7-EFC6-4F87-B556-4234031C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1"/>
            <a:ext cx="10606072" cy="1066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Segmentos de clientes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D00EA-B79C-423F-93BF-EC05FC8D3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3323" y="1524000"/>
            <a:ext cx="7542306" cy="1600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Nuestros </a:t>
            </a:r>
            <a:r>
              <a:rPr lang="en-US" sz="1500" err="1"/>
              <a:t>clientes</a:t>
            </a:r>
            <a:r>
              <a:rPr lang="en-US" sz="1500"/>
              <a:t> son </a:t>
            </a:r>
            <a:r>
              <a:rPr lang="en-US" sz="1500" err="1"/>
              <a:t>aquellas</a:t>
            </a:r>
            <a:r>
              <a:rPr lang="en-US" sz="1500"/>
              <a:t> personas las </a:t>
            </a:r>
            <a:r>
              <a:rPr lang="en-US" sz="1500" err="1"/>
              <a:t>cuales</a:t>
            </a:r>
            <a:r>
              <a:rPr lang="en-US" sz="1500"/>
              <a:t> </a:t>
            </a:r>
            <a:r>
              <a:rPr lang="en-US" sz="1500" err="1"/>
              <a:t>tienen</a:t>
            </a:r>
            <a:r>
              <a:rPr lang="en-US" sz="1500"/>
              <a:t> una </a:t>
            </a:r>
            <a:r>
              <a:rPr lang="en-US" sz="1500" err="1"/>
              <a:t>intención</a:t>
            </a:r>
            <a:r>
              <a:rPr lang="en-US" sz="1500"/>
              <a:t> por </a:t>
            </a:r>
            <a:r>
              <a:rPr lang="en-US" sz="1500" err="1"/>
              <a:t>cocinar</a:t>
            </a:r>
            <a:r>
              <a:rPr lang="en-US" sz="1500"/>
              <a:t>, </a:t>
            </a:r>
            <a:r>
              <a:rPr lang="en-US" sz="1500" err="1"/>
              <a:t>pero</a:t>
            </a:r>
            <a:r>
              <a:rPr lang="en-US" sz="1500"/>
              <a:t> por </a:t>
            </a:r>
            <a:r>
              <a:rPr lang="en-US" sz="1500" err="1"/>
              <a:t>factores</a:t>
            </a:r>
            <a:r>
              <a:rPr lang="en-US" sz="1500"/>
              <a:t> que </a:t>
            </a:r>
            <a:r>
              <a:rPr lang="en-US" sz="1500" err="1"/>
              <a:t>pueden</a:t>
            </a:r>
            <a:r>
              <a:rPr lang="en-US" sz="1500"/>
              <a:t> ser la </a:t>
            </a:r>
            <a:r>
              <a:rPr lang="en-US" sz="1500" err="1"/>
              <a:t>falta</a:t>
            </a:r>
            <a:r>
              <a:rPr lang="en-US" sz="1500"/>
              <a:t> de </a:t>
            </a:r>
            <a:r>
              <a:rPr lang="en-US" sz="1500" err="1"/>
              <a:t>conocimiento</a:t>
            </a:r>
            <a:r>
              <a:rPr lang="en-US" sz="1500"/>
              <a:t> de </a:t>
            </a:r>
            <a:r>
              <a:rPr lang="en-US" sz="1500" err="1"/>
              <a:t>recetas</a:t>
            </a:r>
            <a:r>
              <a:rPr lang="en-US" sz="1500"/>
              <a:t>, la </a:t>
            </a:r>
            <a:r>
              <a:rPr lang="en-US" sz="1500" err="1"/>
              <a:t>falta</a:t>
            </a:r>
            <a:r>
              <a:rPr lang="en-US" sz="1500"/>
              <a:t> de ideas o </a:t>
            </a:r>
            <a:r>
              <a:rPr lang="en-US" sz="1500" err="1"/>
              <a:t>simplemente</a:t>
            </a:r>
            <a:r>
              <a:rPr lang="en-US" sz="1500"/>
              <a:t> por </a:t>
            </a:r>
            <a:r>
              <a:rPr lang="en-US" sz="1500" err="1"/>
              <a:t>buscar</a:t>
            </a:r>
            <a:r>
              <a:rPr lang="en-US" sz="1500"/>
              <a:t> </a:t>
            </a:r>
            <a:r>
              <a:rPr lang="en-US" sz="1500" err="1"/>
              <a:t>cosas</a:t>
            </a:r>
            <a:r>
              <a:rPr lang="en-US" sz="1500"/>
              <a:t> </a:t>
            </a:r>
            <a:r>
              <a:rPr lang="en-US" sz="1500" err="1"/>
              <a:t>nuevas</a:t>
            </a:r>
            <a:r>
              <a:rPr lang="en-US" sz="1500"/>
              <a:t> </a:t>
            </a:r>
            <a:r>
              <a:rPr lang="en-US" sz="1500" err="1"/>
              <a:t>debido</a:t>
            </a:r>
            <a:r>
              <a:rPr lang="en-US" sz="1500"/>
              <a:t> a una </a:t>
            </a:r>
            <a:r>
              <a:rPr lang="en-US" sz="1500" err="1"/>
              <a:t>dieta</a:t>
            </a:r>
            <a:r>
              <a:rPr lang="en-US" sz="1500"/>
              <a:t> o por </a:t>
            </a:r>
            <a:r>
              <a:rPr lang="en-US" sz="1500" err="1"/>
              <a:t>experimentar</a:t>
            </a:r>
            <a:r>
              <a:rPr lang="en-US" sz="1500"/>
              <a:t> </a:t>
            </a:r>
            <a:r>
              <a:rPr lang="en-US" sz="1500" err="1"/>
              <a:t>nuevos</a:t>
            </a:r>
            <a:r>
              <a:rPr lang="en-US" sz="1500"/>
              <a:t> </a:t>
            </a:r>
            <a:r>
              <a:rPr lang="en-US" sz="1500" err="1"/>
              <a:t>sabores</a:t>
            </a:r>
            <a:r>
              <a:rPr lang="en-US" sz="1500"/>
              <a:t>.</a:t>
            </a:r>
          </a:p>
          <a:p>
            <a:pPr marL="285750" indent="-22860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/>
              <a:t>Nuestros </a:t>
            </a:r>
            <a:r>
              <a:rPr lang="en-US" sz="1500" err="1"/>
              <a:t>clientes</a:t>
            </a:r>
            <a:r>
              <a:rPr lang="en-US" sz="1500"/>
              <a:t> </a:t>
            </a:r>
            <a:r>
              <a:rPr lang="en-US" sz="1500" err="1"/>
              <a:t>más</a:t>
            </a:r>
            <a:r>
              <a:rPr lang="en-US" sz="1500"/>
              <a:t> </a:t>
            </a:r>
            <a:r>
              <a:rPr lang="en-US" sz="1500" err="1"/>
              <a:t>importantes</a:t>
            </a:r>
            <a:r>
              <a:rPr lang="en-US" sz="1500"/>
              <a:t> son </a:t>
            </a:r>
            <a:r>
              <a:rPr lang="en-US" sz="1500" err="1"/>
              <a:t>aquellos</a:t>
            </a:r>
            <a:r>
              <a:rPr lang="en-US" sz="1500"/>
              <a:t> los </a:t>
            </a:r>
            <a:r>
              <a:rPr lang="en-US" sz="1500" err="1"/>
              <a:t>cuales</a:t>
            </a:r>
            <a:r>
              <a:rPr lang="en-US" sz="1500"/>
              <a:t> no </a:t>
            </a:r>
            <a:r>
              <a:rPr lang="en-US" sz="1500" err="1"/>
              <a:t>tienen</a:t>
            </a:r>
            <a:r>
              <a:rPr lang="en-US" sz="1500"/>
              <a:t> un </a:t>
            </a:r>
            <a:r>
              <a:rPr lang="en-US" sz="1500" err="1"/>
              <a:t>amplio</a:t>
            </a:r>
            <a:r>
              <a:rPr lang="en-US" sz="1500"/>
              <a:t> </a:t>
            </a:r>
            <a:r>
              <a:rPr lang="en-US" sz="1500" err="1"/>
              <a:t>catálogo</a:t>
            </a:r>
            <a:r>
              <a:rPr lang="en-US" sz="1500"/>
              <a:t> de </a:t>
            </a:r>
            <a:r>
              <a:rPr lang="en-US" sz="1500" err="1"/>
              <a:t>recetas</a:t>
            </a:r>
            <a:r>
              <a:rPr lang="en-US" sz="1500"/>
              <a:t> y no </a:t>
            </a:r>
            <a:r>
              <a:rPr lang="en-US" sz="1500" err="1"/>
              <a:t>saben</a:t>
            </a:r>
            <a:r>
              <a:rPr lang="en-US" sz="1500"/>
              <a:t> que </a:t>
            </a:r>
            <a:r>
              <a:rPr lang="en-US" sz="1500" err="1"/>
              <a:t>hacer</a:t>
            </a:r>
            <a:r>
              <a:rPr lang="en-US" sz="1500"/>
              <a:t> con los </a:t>
            </a:r>
            <a:r>
              <a:rPr lang="en-US" sz="1500" err="1"/>
              <a:t>ingredientes</a:t>
            </a:r>
            <a:r>
              <a:rPr lang="en-US" sz="1500"/>
              <a:t> que </a:t>
            </a:r>
            <a:r>
              <a:rPr lang="en-US" sz="1500" err="1"/>
              <a:t>poseen</a:t>
            </a:r>
            <a:r>
              <a:rPr lang="en-US" sz="1500"/>
              <a:t>.</a:t>
            </a: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5B638C0-15C3-494C-984E-3237C5B62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4347" b="1018"/>
          <a:stretch/>
        </p:blipFill>
        <p:spPr>
          <a:xfrm>
            <a:off x="5255" y="3352800"/>
            <a:ext cx="12186745" cy="35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DF242-88A7-4F9B-A410-9B10C8582760}"/>
              </a:ext>
            </a:extLst>
          </p:cNvPr>
          <p:cNvSpPr txBox="1"/>
          <p:nvPr/>
        </p:nvSpPr>
        <p:spPr>
          <a:xfrm>
            <a:off x="9556343" y="6657945"/>
            <a:ext cx="26356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29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2453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DC83F-63E3-41F9-BC02-9CB44A38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029200" cy="2232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Sabon Next LT"/>
              </a:rPr>
              <a:t>Canales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925E-9D50-4FE5-B77B-6C079A79C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71800"/>
            <a:ext cx="5028876" cy="31684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Nuestro canal de distribución será las diferentes tiendas de aplicaciones como la Play Store y la Apple Store. Nuestro canal de distribución y comunicación se encontrarán en la misma aplicación.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A1AF8F9C-8471-4C7F-9953-BD3B1EF73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C0C9D9-E401-4D8C-A212-660F23A9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4" name="Picture 20">
              <a:extLst>
                <a:ext uri="{FF2B5EF4-FFF2-40B4-BE49-F238E27FC236}">
                  <a16:creationId xmlns:a16="http://schemas.microsoft.com/office/drawing/2014/main" id="{4670A0A1-0395-4858-B75F-EEEE9F319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062C8623-993C-4D62-BB06-5775C6504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0468" b="21786"/>
          <a:stretch/>
        </p:blipFill>
        <p:spPr>
          <a:xfrm>
            <a:off x="6858001" y="567942"/>
            <a:ext cx="4724400" cy="2728151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19E9738-44AC-4C90-8BDE-1BFF3E3BA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591" r="-1" b="-1"/>
          <a:stretch/>
        </p:blipFill>
        <p:spPr>
          <a:xfrm>
            <a:off x="6854952" y="3412115"/>
            <a:ext cx="4724400" cy="272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9229A-A5C6-4489-9E0B-74496670BD7C}"/>
              </a:ext>
            </a:extLst>
          </p:cNvPr>
          <p:cNvSpPr txBox="1"/>
          <p:nvPr/>
        </p:nvSpPr>
        <p:spPr>
          <a:xfrm>
            <a:off x="8965980" y="3096038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61FA9-17D8-41C8-BFDF-F070B2931241}"/>
              </a:ext>
            </a:extLst>
          </p:cNvPr>
          <p:cNvSpPr txBox="1"/>
          <p:nvPr/>
        </p:nvSpPr>
        <p:spPr>
          <a:xfrm>
            <a:off x="8962931" y="5940211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792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6B3A75-1824-48A6-A4DC-A953DF5C2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EF79C6-1247-48D8-B8C4-DDF4968E2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424BB5-40FB-470F-AFAC-16BF1C5AD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26725C-69DB-4551-9508-73D5A051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66294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Estructura de costos</a:t>
            </a:r>
          </a:p>
        </p:txBody>
      </p:sp>
      <p:pic>
        <p:nvPicPr>
          <p:cNvPr id="3" name="Picture 6" descr="Table&#10;&#10;Description automatically generated">
            <a:extLst>
              <a:ext uri="{FF2B5EF4-FFF2-40B4-BE49-F238E27FC236}">
                <a16:creationId xmlns:a16="http://schemas.microsoft.com/office/drawing/2014/main" id="{8FE036E1-8814-4A89-87DC-4D980AF0C5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" b="869"/>
          <a:stretch/>
        </p:blipFill>
        <p:spPr>
          <a:xfrm>
            <a:off x="6909435" y="2486106"/>
            <a:ext cx="3790949" cy="164243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E061E9D-86F4-4F1E-B3DF-879F837BD5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4" r="475" b="-855"/>
          <a:stretch/>
        </p:blipFill>
        <p:spPr>
          <a:xfrm>
            <a:off x="6869771" y="4706967"/>
            <a:ext cx="3797101" cy="1656576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14B6B328-1F80-4E01-ACDF-1EF867DA71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55" r="176" b="4000"/>
          <a:stretch/>
        </p:blipFill>
        <p:spPr>
          <a:xfrm>
            <a:off x="6868029" y="914938"/>
            <a:ext cx="3819746" cy="10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3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5" descr="A picture containing text, indoor, close&#10;&#10;Description automatically generated">
            <a:extLst>
              <a:ext uri="{FF2B5EF4-FFF2-40B4-BE49-F238E27FC236}">
                <a16:creationId xmlns:a16="http://schemas.microsoft.com/office/drawing/2014/main" id="{400722A4-D198-4AC7-94F9-ACBD343FD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680"/>
          <a:stretch/>
        </p:blipFill>
        <p:spPr>
          <a:xfrm>
            <a:off x="55776" y="10"/>
            <a:ext cx="12191980" cy="685661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F2ED84-4284-4BFA-9D51-717BAA38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420" y="507894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Fuente de </a:t>
            </a:r>
            <a:r>
              <a:rPr lang="en-US" sz="5200" err="1">
                <a:solidFill>
                  <a:srgbClr val="FFFFFF"/>
                </a:solidFill>
              </a:rPr>
              <a:t>ingresos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A0B5F-77AE-4A7E-8C64-55B584427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9005" y="3721393"/>
            <a:ext cx="7583133" cy="12791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Publicidad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AAA5A-7845-455F-86BD-CA3C60C228CD}"/>
              </a:ext>
            </a:extLst>
          </p:cNvPr>
          <p:cNvSpPr txBox="1"/>
          <p:nvPr/>
        </p:nvSpPr>
        <p:spPr>
          <a:xfrm>
            <a:off x="9575579" y="6656569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F1794-9301-4A32-B085-70329520AAD2}"/>
              </a:ext>
            </a:extLst>
          </p:cNvPr>
          <p:cNvSpPr txBox="1"/>
          <p:nvPr/>
        </p:nvSpPr>
        <p:spPr>
          <a:xfrm>
            <a:off x="1574181" y="4204010"/>
            <a:ext cx="843032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Google </a:t>
            </a:r>
            <a:r>
              <a:rPr lang="en-US" err="1"/>
              <a:t>Ads,Reseñar</a:t>
            </a:r>
            <a:r>
              <a:rPr lang="en-US"/>
              <a:t> o </a:t>
            </a:r>
            <a:r>
              <a:rPr lang="en-US" err="1"/>
              <a:t>Promocionar</a:t>
            </a:r>
            <a:r>
              <a:rPr lang="en-US"/>
              <a:t> chefs, </a:t>
            </a:r>
            <a:r>
              <a:rPr lang="en-US" err="1"/>
              <a:t>restaurantes</a:t>
            </a:r>
            <a:r>
              <a:rPr lang="en-US"/>
              <a:t>, </a:t>
            </a:r>
            <a:r>
              <a:rPr lang="en-US" err="1"/>
              <a:t>canales</a:t>
            </a:r>
            <a:r>
              <a:rPr lang="en-US"/>
              <a:t> de </a:t>
            </a:r>
            <a:r>
              <a:rPr lang="en-US" err="1"/>
              <a:t>cocina</a:t>
            </a:r>
            <a:r>
              <a:rPr lang="en-US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72901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D5331B-6E57-4C50-8FBB-43178128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C62C-02E3-4F25-8ED8-A1666916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61339"/>
            <a:ext cx="5332506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ACTIVIDADES CLAVE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4C2AA7-B974-4B49-80EA-D1024A76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327" r="32410" b="-1"/>
          <a:stretch/>
        </p:blipFill>
        <p:spPr>
          <a:xfrm>
            <a:off x="-1" y="10"/>
            <a:ext cx="59859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40E9D-B0FA-4A78-B58C-87A64C4FD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727783" y="5080"/>
            <a:ext cx="3464215" cy="4598234"/>
            <a:chOff x="8059620" y="41922"/>
            <a:chExt cx="3997615" cy="68160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EBF341-3BD6-4B3B-9B47-1FCC74EB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78DAA6-6247-4C19-B6CD-81D79702E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D426-70F5-4C62-887A-AFC4CB81D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2" y="3429000"/>
            <a:ext cx="5332164" cy="2585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-Desarrollo de la 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aplicación</a:t>
            </a:r>
            <a:endParaRPr lang="en-US" sz="1500" err="1">
              <a:solidFill>
                <a:srgbClr val="FFFFFF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-Analisis de mercado (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Recetas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)</a:t>
            </a: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-Mantenimiento de la 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aplicación</a:t>
            </a:r>
            <a:endParaRPr lang="en-US" sz="1500" err="1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Comunicación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 con 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expertos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 en el sector </a:t>
            </a:r>
            <a:r>
              <a:rPr lang="en-US" sz="1500" err="1">
                <a:solidFill>
                  <a:srgbClr val="FFFFFF"/>
                </a:solidFill>
                <a:ea typeface="+mn-lt"/>
                <a:cs typeface="+mn-lt"/>
              </a:rPr>
              <a:t>culinario</a:t>
            </a:r>
            <a:endParaRPr lang="en-US" sz="1500" err="1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B0CCC-9EC4-4B24-A340-B79FF96623E7}"/>
              </a:ext>
            </a:extLst>
          </p:cNvPr>
          <p:cNvSpPr txBox="1"/>
          <p:nvPr/>
        </p:nvSpPr>
        <p:spPr>
          <a:xfrm>
            <a:off x="3185215" y="6657945"/>
            <a:ext cx="280076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20391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31201C"/>
      </a:dk2>
      <a:lt2>
        <a:srgbClr val="F0F1F3"/>
      </a:lt2>
      <a:accent1>
        <a:srgbClr val="D58F17"/>
      </a:accent1>
      <a:accent2>
        <a:srgbClr val="E75129"/>
      </a:accent2>
      <a:accent3>
        <a:srgbClr val="A3A91E"/>
      </a:accent3>
      <a:accent4>
        <a:srgbClr val="176BD5"/>
      </a:accent4>
      <a:accent5>
        <a:srgbClr val="2F33E7"/>
      </a:accent5>
      <a:accent6>
        <a:srgbClr val="6217D5"/>
      </a:accent6>
      <a:hlink>
        <a:srgbClr val="3F6F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DappledVTI</vt:lpstr>
      <vt:lpstr>PowerPoint Presentation</vt:lpstr>
      <vt:lpstr>Modelo Canva</vt:lpstr>
      <vt:lpstr>Propuesta de Valor</vt:lpstr>
      <vt:lpstr>Relación con el cliente</vt:lpstr>
      <vt:lpstr>Segmentos de clientes</vt:lpstr>
      <vt:lpstr>Canales</vt:lpstr>
      <vt:lpstr>Estructura de costos</vt:lpstr>
      <vt:lpstr>Fuente de ingresos</vt:lpstr>
      <vt:lpstr>ACTIVIDADES CLAVE</vt:lpstr>
      <vt:lpstr>Recursos clave</vt:lpstr>
      <vt:lpstr>Socios clave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2021-02-11T23:46:20Z</dcterms:created>
  <dcterms:modified xsi:type="dcterms:W3CDTF">2021-02-12T02:55:51Z</dcterms:modified>
</cp:coreProperties>
</file>